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256" r:id="rId5"/>
    <p:sldId id="296" r:id="rId6"/>
    <p:sldId id="302" r:id="rId7"/>
    <p:sldId id="259" r:id="rId8"/>
    <p:sldId id="303" r:id="rId9"/>
    <p:sldId id="306" r:id="rId10"/>
    <p:sldId id="305" r:id="rId11"/>
  </p:sldIdLst>
  <p:sldSz cx="12192000" cy="6858000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C95"/>
    <a:srgbClr val="005495"/>
    <a:srgbClr val="D892C4"/>
    <a:srgbClr val="B5A4C6"/>
    <a:srgbClr val="8BBF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6327"/>
  </p:normalViewPr>
  <p:slideViewPr>
    <p:cSldViewPr snapToGrid="0" snapToObjects="1">
      <p:cViewPr varScale="1">
        <p:scale>
          <a:sx n="105" d="100"/>
          <a:sy n="105" d="100"/>
        </p:scale>
        <p:origin x="1944" y="488"/>
      </p:cViewPr>
      <p:guideLst/>
    </p:cSldViewPr>
  </p:slideViewPr>
  <p:outlineViewPr>
    <p:cViewPr>
      <p:scale>
        <a:sx n="33" d="100"/>
        <a:sy n="33" d="100"/>
      </p:scale>
      <p:origin x="0" y="-930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2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59" cy="498136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r">
              <a:defRPr sz="1300"/>
            </a:lvl1pPr>
          </a:lstStyle>
          <a:p>
            <a:fld id="{6EE9FD8C-F2FD-1D4C-9BD4-B25F1FB21784}" type="datetimeFigureOut">
              <a:rPr lang="de-DE" smtClean="0"/>
              <a:t>02.09.25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71" tIns="47786" rIns="95571" bIns="47786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8"/>
          </a:xfrm>
          <a:prstGeom prst="rect">
            <a:avLst/>
          </a:prstGeom>
        </p:spPr>
        <p:txBody>
          <a:bodyPr vert="horz" lIns="95571" tIns="47786" rIns="95571" bIns="47786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5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2" y="9430091"/>
            <a:ext cx="2945659" cy="498135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r">
              <a:defRPr sz="1300"/>
            </a:lvl1pPr>
          </a:lstStyle>
          <a:p>
            <a:fld id="{9C116B25-6025-8244-8265-2F637FED55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4129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26DCE4F-2DB3-5C59-A1FB-1422C39C30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538912"/>
            <a:ext cx="4114800" cy="124732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TC Overlook" pitchFamily="2" charset="0"/>
              </a:defRPr>
            </a:lvl1pPr>
          </a:lstStyle>
          <a:p>
            <a:r>
              <a:rPr lang="de-CH" altLang="de-DE" dirty="0">
                <a:solidFill>
                  <a:schemeClr val="bg1">
                    <a:lumMod val="50000"/>
                  </a:schemeClr>
                </a:solidFill>
              </a:rPr>
              <a:t>Epochenwende</a:t>
            </a:r>
            <a:endParaRPr lang="de-CH" dirty="0"/>
          </a:p>
        </p:txBody>
      </p:sp>
      <p:sp>
        <p:nvSpPr>
          <p:cNvPr id="9" name="Foliennummernplatzhalter 3">
            <a:extLst>
              <a:ext uri="{FF2B5EF4-FFF2-40B4-BE49-F238E27FC236}">
                <a16:creationId xmlns:a16="http://schemas.microsoft.com/office/drawing/2014/main" id="{9D64C43B-729E-CC5E-49EE-E753F21E3E4F}"/>
              </a:ext>
            </a:extLst>
          </p:cNvPr>
          <p:cNvSpPr txBox="1">
            <a:spLocks/>
          </p:cNvSpPr>
          <p:nvPr userDrawn="1"/>
        </p:nvSpPr>
        <p:spPr>
          <a:xfrm>
            <a:off x="929709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de-DE" sz="1200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1CB3DCC2-1AF9-491E-8361-ACD4D74E2A46}"/>
              </a:ext>
            </a:extLst>
          </p:cNvPr>
          <p:cNvCxnSpPr/>
          <p:nvPr userDrawn="1"/>
        </p:nvCxnSpPr>
        <p:spPr>
          <a:xfrm>
            <a:off x="266700" y="6120728"/>
            <a:ext cx="11635740" cy="0"/>
          </a:xfrm>
          <a:prstGeom prst="line">
            <a:avLst/>
          </a:prstGeom>
          <a:ln w="19050">
            <a:solidFill>
              <a:srgbClr val="0054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572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670232-CDC5-8DF5-C21A-197ADCA773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DF35B12-9EF6-4621-42AE-40CAAF6A4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26DCE4F-2DB3-5C59-A1FB-1422C39C30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538912"/>
            <a:ext cx="4114800" cy="124732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TC Overlook" pitchFamily="2" charset="0"/>
              </a:defRPr>
            </a:lvl1pPr>
          </a:lstStyle>
          <a:p>
            <a:r>
              <a:rPr lang="de-CH" altLang="de-DE" dirty="0">
                <a:solidFill>
                  <a:schemeClr val="bg1">
                    <a:lumMod val="50000"/>
                  </a:schemeClr>
                </a:solidFill>
              </a:rPr>
              <a:t>Epochenwende</a:t>
            </a:r>
            <a:endParaRPr lang="de-CH" dirty="0"/>
          </a:p>
        </p:txBody>
      </p:sp>
      <p:sp>
        <p:nvSpPr>
          <p:cNvPr id="9" name="Foliennummernplatzhalter 3">
            <a:extLst>
              <a:ext uri="{FF2B5EF4-FFF2-40B4-BE49-F238E27FC236}">
                <a16:creationId xmlns:a16="http://schemas.microsoft.com/office/drawing/2014/main" id="{9D64C43B-729E-CC5E-49EE-E753F21E3E4F}"/>
              </a:ext>
            </a:extLst>
          </p:cNvPr>
          <p:cNvSpPr txBox="1">
            <a:spLocks/>
          </p:cNvSpPr>
          <p:nvPr userDrawn="1"/>
        </p:nvSpPr>
        <p:spPr>
          <a:xfrm>
            <a:off x="929709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de-DE" sz="1200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Grafik 4" descr="Ein Bild, das Entwurf, Design, Silhouette, Typografie enthält.&#10;&#10;Automatisch generierte Beschreibung">
            <a:extLst>
              <a:ext uri="{FF2B5EF4-FFF2-40B4-BE49-F238E27FC236}">
                <a16:creationId xmlns:a16="http://schemas.microsoft.com/office/drawing/2014/main" id="{CE4F92CD-D9F0-2131-1DE8-FB27A0CDE6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83991" y="136525"/>
            <a:ext cx="438949" cy="436859"/>
          </a:xfrm>
          <a:prstGeom prst="rect">
            <a:avLst/>
          </a:prstGeom>
        </p:spPr>
      </p:pic>
      <p:pic>
        <p:nvPicPr>
          <p:cNvPr id="6" name="Grafik 5" descr="Ein Bild, das Schrift, Text, Grafiken, weiß enthält.&#10;&#10;Automatisch generierte Beschreibung">
            <a:extLst>
              <a:ext uri="{FF2B5EF4-FFF2-40B4-BE49-F238E27FC236}">
                <a16:creationId xmlns:a16="http://schemas.microsoft.com/office/drawing/2014/main" id="{00C89B25-8A07-3895-AE17-ECD208F2C4E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72890" y="231527"/>
            <a:ext cx="917179" cy="341857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7D32331E-4E43-E64C-74BD-750653F300BE}"/>
              </a:ext>
            </a:extLst>
          </p:cNvPr>
          <p:cNvCxnSpPr>
            <a:cxnSpLocks/>
          </p:cNvCxnSpPr>
          <p:nvPr userDrawn="1"/>
        </p:nvCxnSpPr>
        <p:spPr>
          <a:xfrm>
            <a:off x="11310646" y="231527"/>
            <a:ext cx="0" cy="30253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FB814F08-B0C1-79C6-450F-CF2A0B04E6DF}"/>
              </a:ext>
            </a:extLst>
          </p:cNvPr>
          <p:cNvCxnSpPr/>
          <p:nvPr userDrawn="1"/>
        </p:nvCxnSpPr>
        <p:spPr>
          <a:xfrm>
            <a:off x="266700" y="6120728"/>
            <a:ext cx="11635740" cy="0"/>
          </a:xfrm>
          <a:prstGeom prst="line">
            <a:avLst/>
          </a:prstGeom>
          <a:ln w="19050">
            <a:solidFill>
              <a:srgbClr val="0054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8121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6BF6F1-F258-4662-00E9-6CD09EA16B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55EA6A7D-3816-8287-9EFD-A388E961B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10" name="Foliennummernplatzhalter 3">
            <a:extLst>
              <a:ext uri="{FF2B5EF4-FFF2-40B4-BE49-F238E27FC236}">
                <a16:creationId xmlns:a16="http://schemas.microsoft.com/office/drawing/2014/main" id="{5E61AB9E-0E65-4828-2F72-15CC740ECDB8}"/>
              </a:ext>
            </a:extLst>
          </p:cNvPr>
          <p:cNvSpPr txBox="1">
            <a:spLocks/>
          </p:cNvSpPr>
          <p:nvPr userDrawn="1"/>
        </p:nvSpPr>
        <p:spPr>
          <a:xfrm>
            <a:off x="929709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de-DE" sz="1200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Fußzeilenplatzhalter 3">
            <a:extLst>
              <a:ext uri="{FF2B5EF4-FFF2-40B4-BE49-F238E27FC236}">
                <a16:creationId xmlns:a16="http://schemas.microsoft.com/office/drawing/2014/main" id="{2566A4B2-1E32-2F0D-1DC4-EEE595791DA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538912"/>
            <a:ext cx="4114800" cy="124732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TC Overlook" pitchFamily="2" charset="0"/>
              </a:defRPr>
            </a:lvl1pPr>
          </a:lstStyle>
          <a:p>
            <a:r>
              <a:rPr lang="de-CH" altLang="de-DE" dirty="0">
                <a:solidFill>
                  <a:schemeClr val="bg1">
                    <a:lumMod val="50000"/>
                  </a:schemeClr>
                </a:solidFill>
              </a:rPr>
              <a:t>Epochenwende</a:t>
            </a:r>
          </a:p>
        </p:txBody>
      </p: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B1F3C3F4-2F30-2919-E046-FB2FEE73C53B}"/>
              </a:ext>
            </a:extLst>
          </p:cNvPr>
          <p:cNvCxnSpPr/>
          <p:nvPr userDrawn="1"/>
        </p:nvCxnSpPr>
        <p:spPr>
          <a:xfrm>
            <a:off x="266700" y="6120728"/>
            <a:ext cx="11635740" cy="0"/>
          </a:xfrm>
          <a:prstGeom prst="line">
            <a:avLst/>
          </a:prstGeom>
          <a:ln w="19050">
            <a:solidFill>
              <a:srgbClr val="0054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fik 10" descr="Ein Bild, das Entwurf, Design, Silhouette, Typografie enthält.&#10;&#10;Automatisch generierte Beschreibung">
            <a:extLst>
              <a:ext uri="{FF2B5EF4-FFF2-40B4-BE49-F238E27FC236}">
                <a16:creationId xmlns:a16="http://schemas.microsoft.com/office/drawing/2014/main" id="{3B7FD58C-D4FE-91ED-D35E-5B199A2AFBA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83991" y="136525"/>
            <a:ext cx="438949" cy="436859"/>
          </a:xfrm>
          <a:prstGeom prst="rect">
            <a:avLst/>
          </a:prstGeom>
        </p:spPr>
      </p:pic>
      <p:pic>
        <p:nvPicPr>
          <p:cNvPr id="12" name="Grafik 11" descr="Ein Bild, das Schrift, Text, Grafiken, weiß enthält.&#10;&#10;Automatisch generierte Beschreibung">
            <a:extLst>
              <a:ext uri="{FF2B5EF4-FFF2-40B4-BE49-F238E27FC236}">
                <a16:creationId xmlns:a16="http://schemas.microsoft.com/office/drawing/2014/main" id="{FB4FEBE7-6787-8341-9431-29472AC3161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72890" y="231527"/>
            <a:ext cx="917179" cy="341857"/>
          </a:xfrm>
          <a:prstGeom prst="rect">
            <a:avLst/>
          </a:prstGeom>
        </p:spPr>
      </p:pic>
      <p:cxnSp>
        <p:nvCxnSpPr>
          <p:cNvPr id="13" name="Gerade Verbindung 12">
            <a:extLst>
              <a:ext uri="{FF2B5EF4-FFF2-40B4-BE49-F238E27FC236}">
                <a16:creationId xmlns:a16="http://schemas.microsoft.com/office/drawing/2014/main" id="{4A074AC3-7D8B-3AA0-61B5-5C5840843815}"/>
              </a:ext>
            </a:extLst>
          </p:cNvPr>
          <p:cNvCxnSpPr>
            <a:cxnSpLocks/>
          </p:cNvCxnSpPr>
          <p:nvPr userDrawn="1"/>
        </p:nvCxnSpPr>
        <p:spPr>
          <a:xfrm>
            <a:off x="11310646" y="231527"/>
            <a:ext cx="0" cy="30253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1777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1E4E52A-33E7-A33B-96C1-9E2A3D456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5FFAB36-82A7-BFD7-6326-EC3C1C9F5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8AC9DE8-7D77-A3A9-DC6D-E4C68D3D10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538912"/>
            <a:ext cx="4114800" cy="188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TC Overlook" pitchFamily="2" charset="0"/>
              </a:defRPr>
            </a:lvl1pPr>
          </a:lstStyle>
          <a:p>
            <a:r>
              <a:rPr lang="de-CH" altLang="de-DE" dirty="0">
                <a:solidFill>
                  <a:schemeClr val="bg1">
                    <a:lumMod val="50000"/>
                  </a:schemeClr>
                </a:solidFill>
              </a:rPr>
              <a:t>Epochenwende</a:t>
            </a:r>
            <a:endParaRPr lang="de-CH" dirty="0"/>
          </a:p>
        </p:txBody>
      </p:sp>
      <p:sp>
        <p:nvSpPr>
          <p:cNvPr id="12" name="Foliennummernplatzhalter 3">
            <a:extLst>
              <a:ext uri="{FF2B5EF4-FFF2-40B4-BE49-F238E27FC236}">
                <a16:creationId xmlns:a16="http://schemas.microsoft.com/office/drawing/2014/main" id="{2D02A3B1-BDE6-0041-42BF-262618CD318B}"/>
              </a:ext>
            </a:extLst>
          </p:cNvPr>
          <p:cNvSpPr txBox="1">
            <a:spLocks/>
          </p:cNvSpPr>
          <p:nvPr userDrawn="1"/>
        </p:nvSpPr>
        <p:spPr>
          <a:xfrm>
            <a:off x="929709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91E673D-02B8-B446-B207-3110D749665A}" type="slidenum">
              <a:rPr lang="de-DE"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pPr algn="r"/>
              <a:t>‹Nr.›</a:t>
            </a:fld>
            <a:endParaRPr lang="de-DE" sz="1200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B005990B-276A-621F-7082-A3E7D66AF59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288386" y="6241318"/>
            <a:ext cx="740314" cy="503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6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CC441373-FE46-BC30-901D-D32863154B5A}"/>
              </a:ext>
            </a:extLst>
          </p:cNvPr>
          <p:cNvSpPr txBox="1"/>
          <p:nvPr/>
        </p:nvSpPr>
        <p:spPr>
          <a:xfrm>
            <a:off x="0" y="2128725"/>
            <a:ext cx="12192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de-CH" sz="6000" dirty="0">
                <a:solidFill>
                  <a:srgbClr val="005495"/>
                </a:solidFill>
                <a:latin typeface="Playfair Display" pitchFamily="2" charset="77"/>
              </a:rPr>
              <a:t>Epochenwende</a:t>
            </a:r>
          </a:p>
        </p:txBody>
      </p:sp>
      <p:pic>
        <p:nvPicPr>
          <p:cNvPr id="8" name="Grafik 7" descr="Ein Bild, das Entwurf, Design, Silhouette, Typografie enthält.&#10;&#10;Automatisch generierte Beschreibung">
            <a:extLst>
              <a:ext uri="{FF2B5EF4-FFF2-40B4-BE49-F238E27FC236}">
                <a16:creationId xmlns:a16="http://schemas.microsoft.com/office/drawing/2014/main" id="{7CF67043-D196-3FF8-4669-7D3B31F881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5620" y="0"/>
            <a:ext cx="899776" cy="895491"/>
          </a:xfrm>
          <a:prstGeom prst="rect">
            <a:avLst/>
          </a:prstGeom>
        </p:spPr>
      </p:pic>
      <p:pic>
        <p:nvPicPr>
          <p:cNvPr id="12" name="Grafik 11" descr="Ein Bild, das Schrift, Text, Grafiken, weiß enthält.&#10;&#10;Automatisch generierte Beschreibung">
            <a:extLst>
              <a:ext uri="{FF2B5EF4-FFF2-40B4-BE49-F238E27FC236}">
                <a16:creationId xmlns:a16="http://schemas.microsoft.com/office/drawing/2014/main" id="{B2B9ED4F-EE4A-05EB-AF2F-27D99A82A5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6855" y="309502"/>
            <a:ext cx="1885245" cy="702682"/>
          </a:xfrm>
          <a:prstGeom prst="rect">
            <a:avLst/>
          </a:prstGeom>
        </p:spPr>
      </p:pic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417B63C0-6DCC-3F15-2CD8-37A487E3154B}"/>
              </a:ext>
            </a:extLst>
          </p:cNvPr>
          <p:cNvCxnSpPr>
            <a:cxnSpLocks/>
          </p:cNvCxnSpPr>
          <p:nvPr/>
        </p:nvCxnSpPr>
        <p:spPr>
          <a:xfrm>
            <a:off x="11119314" y="207818"/>
            <a:ext cx="1" cy="648631"/>
          </a:xfrm>
          <a:prstGeom prst="line">
            <a:avLst/>
          </a:prstGeom>
          <a:ln w="19050">
            <a:solidFill>
              <a:srgbClr val="0054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0C584670-7F3E-0C1A-077A-0B2EB395A3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altLang="de-DE" dirty="0">
                <a:solidFill>
                  <a:schemeClr val="bg1">
                    <a:lumMod val="50000"/>
                  </a:schemeClr>
                </a:solidFill>
              </a:rPr>
              <a:t>Epochenwende</a:t>
            </a:r>
            <a:endParaRPr lang="de-CH" dirty="0"/>
          </a:p>
        </p:txBody>
      </p:sp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57709C09-377F-5A6F-10D0-9E2A5A7E6E71}"/>
              </a:ext>
            </a:extLst>
          </p:cNvPr>
          <p:cNvSpPr txBox="1">
            <a:spLocks/>
          </p:cNvSpPr>
          <p:nvPr/>
        </p:nvSpPr>
        <p:spPr>
          <a:xfrm>
            <a:off x="838200" y="4124756"/>
            <a:ext cx="10515600" cy="11757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de-CH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Heinz Locher</a:t>
            </a:r>
            <a:br>
              <a:rPr lang="de-CH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de-CH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Dr.rer.pol</a:t>
            </a:r>
            <a:r>
              <a:rPr lang="de-CH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. – Gesundheitsökonom</a:t>
            </a:r>
            <a:endParaRPr lang="de-DE" sz="2000" dirty="0">
              <a:solidFill>
                <a:srgbClr val="005495"/>
              </a:solidFill>
              <a:latin typeface="Playfair Display" pitchFamily="2" charset="77"/>
            </a:endParaRPr>
          </a:p>
        </p:txBody>
      </p:sp>
      <p:pic>
        <p:nvPicPr>
          <p:cNvPr id="1026" name="Picture 2" descr="Ein Bild, das Person, Menschliches Gesicht, Kleidung, Lächeln enthält.&#10;&#10;Beschreibung automatisch generiert.">
            <a:extLst>
              <a:ext uri="{FF2B5EF4-FFF2-40B4-BE49-F238E27FC236}">
                <a16:creationId xmlns:a16="http://schemas.microsoft.com/office/drawing/2014/main" id="{90EDF18A-98F9-16EC-D939-DDB0E6B884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8522" y="3431990"/>
            <a:ext cx="3447098" cy="3231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143D2DA8-AFEA-5FF2-E1E7-2F9E49F419B3}"/>
              </a:ext>
            </a:extLst>
          </p:cNvPr>
          <p:cNvSpPr txBox="1"/>
          <p:nvPr/>
        </p:nvSpPr>
        <p:spPr>
          <a:xfrm>
            <a:off x="3416071" y="1557518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CH" sz="2400" dirty="0">
                <a:solidFill>
                  <a:srgbClr val="005495"/>
                </a:solidFill>
                <a:latin typeface="Playfair Display" pitchFamily="2" charset="77"/>
              </a:rPr>
              <a:t>Es ist Zeit für eine</a:t>
            </a:r>
          </a:p>
        </p:txBody>
      </p:sp>
    </p:spTree>
    <p:extLst>
      <p:ext uri="{BB962C8B-B14F-4D97-AF65-F5344CB8AC3E}">
        <p14:creationId xmlns:p14="http://schemas.microsoft.com/office/powerpoint/2010/main" val="901089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1">
            <a:extLst>
              <a:ext uri="{FF2B5EF4-FFF2-40B4-BE49-F238E27FC236}">
                <a16:creationId xmlns:a16="http://schemas.microsoft.com/office/drawing/2014/main" id="{F64CE0AC-5C1D-9984-942A-984B7846FF07}"/>
              </a:ext>
            </a:extLst>
          </p:cNvPr>
          <p:cNvSpPr txBox="1">
            <a:spLocks/>
          </p:cNvSpPr>
          <p:nvPr/>
        </p:nvSpPr>
        <p:spPr>
          <a:xfrm>
            <a:off x="763555" y="153303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Ära, allgemeine Bezeichnung für eine Periode oder eine Zeitrechnung</a:t>
            </a:r>
          </a:p>
          <a:p>
            <a:pPr marL="342900" indent="-342900" algn="l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Zeitalter, längerer geschichtlicher Abschnitt mit grundlegenden Gemeinsamkeiten</a:t>
            </a:r>
          </a:p>
          <a:p>
            <a:pPr algn="l"/>
            <a:endParaRPr lang="de-DE" sz="1200" dirty="0">
              <a:solidFill>
                <a:schemeClr val="tx1">
                  <a:lumMod val="75000"/>
                  <a:lumOff val="25000"/>
                </a:schemeClr>
              </a:solidFill>
              <a:latin typeface="Abadi" panose="020B0604020104020204" pitchFamily="34" charset="0"/>
            </a:endParaRPr>
          </a:p>
          <a:p>
            <a:pPr algn="l"/>
            <a:endParaRPr lang="de-DE" sz="1200" dirty="0">
              <a:solidFill>
                <a:schemeClr val="tx1">
                  <a:lumMod val="75000"/>
                  <a:lumOff val="25000"/>
                </a:schemeClr>
              </a:solidFill>
              <a:latin typeface="Abadi" panose="020B0604020104020204" pitchFamily="34" charset="0"/>
            </a:endParaRPr>
          </a:p>
          <a:p>
            <a:pPr algn="l"/>
            <a:endParaRPr lang="de-DE" sz="1200" dirty="0">
              <a:solidFill>
                <a:schemeClr val="tx1">
                  <a:lumMod val="75000"/>
                  <a:lumOff val="25000"/>
                </a:schemeClr>
              </a:solidFill>
              <a:latin typeface="Abadi" panose="020B0604020104020204" pitchFamily="34" charset="0"/>
            </a:endParaRPr>
          </a:p>
          <a:p>
            <a:pPr algn="l"/>
            <a:endParaRPr lang="de-DE" sz="1200" dirty="0">
              <a:solidFill>
                <a:schemeClr val="tx1">
                  <a:lumMod val="75000"/>
                  <a:lumOff val="25000"/>
                </a:schemeClr>
              </a:solidFill>
              <a:latin typeface="Abadi" panose="020B0604020104020204" pitchFamily="34" charset="0"/>
            </a:endParaRPr>
          </a:p>
          <a:p>
            <a:pPr algn="l"/>
            <a:endParaRPr lang="de-DE" sz="1200" dirty="0">
              <a:solidFill>
                <a:schemeClr val="tx1">
                  <a:lumMod val="75000"/>
                  <a:lumOff val="25000"/>
                </a:schemeClr>
              </a:solidFill>
              <a:latin typeface="Abadi" panose="020B0604020104020204" pitchFamily="34" charset="0"/>
            </a:endParaRPr>
          </a:p>
          <a:p>
            <a:pPr algn="l"/>
            <a:endParaRPr lang="de-DE" sz="1200" dirty="0">
              <a:solidFill>
                <a:schemeClr val="tx1">
                  <a:lumMod val="75000"/>
                  <a:lumOff val="25000"/>
                </a:schemeClr>
              </a:solidFill>
              <a:latin typeface="Abadi" panose="020B0604020104020204" pitchFamily="34" charset="0"/>
            </a:endParaRPr>
          </a:p>
          <a:p>
            <a:pPr algn="l"/>
            <a:endParaRPr lang="de-DE" sz="1200" dirty="0">
              <a:solidFill>
                <a:schemeClr val="tx1">
                  <a:lumMod val="75000"/>
                  <a:lumOff val="25000"/>
                </a:schemeClr>
              </a:solidFill>
              <a:latin typeface="Abadi" panose="020B0604020104020204" pitchFamily="34" charset="0"/>
            </a:endParaRPr>
          </a:p>
          <a:p>
            <a:pPr algn="l"/>
            <a:endParaRPr lang="de-DE" sz="1200" dirty="0">
              <a:solidFill>
                <a:schemeClr val="tx1">
                  <a:lumMod val="75000"/>
                  <a:lumOff val="25000"/>
                </a:schemeClr>
              </a:solidFill>
              <a:latin typeface="Abadi" panose="020B0604020104020204" pitchFamily="34" charset="0"/>
            </a:endParaRPr>
          </a:p>
          <a:p>
            <a:pPr algn="l"/>
            <a:endParaRPr lang="de-DE" sz="1200" dirty="0">
              <a:solidFill>
                <a:schemeClr val="tx1">
                  <a:lumMod val="75000"/>
                  <a:lumOff val="25000"/>
                </a:schemeClr>
              </a:solidFill>
              <a:latin typeface="Abadi" panose="020B0604020104020204" pitchFamily="34" charset="0"/>
            </a:endParaRPr>
          </a:p>
          <a:p>
            <a:pPr algn="l"/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Quelle: Wikipedia, abgelesen am 22. August 2025</a:t>
            </a:r>
          </a:p>
          <a:p>
            <a:pPr algn="l"/>
            <a:endParaRPr lang="de-DE" sz="5400" dirty="0">
              <a:solidFill>
                <a:srgbClr val="005495"/>
              </a:solidFill>
              <a:latin typeface="Abadi" panose="020B0604020104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E888354-B76D-1B13-00F9-9723F211C1BC}"/>
              </a:ext>
            </a:extLst>
          </p:cNvPr>
          <p:cNvSpPr txBox="1"/>
          <p:nvPr/>
        </p:nvSpPr>
        <p:spPr>
          <a:xfrm>
            <a:off x="486930" y="376636"/>
            <a:ext cx="103085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kern="100" dirty="0">
                <a:solidFill>
                  <a:srgbClr val="005495"/>
                </a:solidFill>
                <a:latin typeface="Playfair Display" panose="00000500000000000000" pitchFamily="2" charset="0"/>
                <a:cs typeface="Arial" panose="020B0604020202020204" pitchFamily="34" charset="0"/>
              </a:rPr>
              <a:t>1 Begriffsklärung: Epoche </a:t>
            </a:r>
          </a:p>
        </p:txBody>
      </p:sp>
      <p:pic>
        <p:nvPicPr>
          <p:cNvPr id="7" name="Inhaltsplatzhalter 3">
            <a:extLst>
              <a:ext uri="{FF2B5EF4-FFF2-40B4-BE49-F238E27FC236}">
                <a16:creationId xmlns:a16="http://schemas.microsoft.com/office/drawing/2014/main" id="{D3282021-9A39-0342-C0B5-25D9EB92969E}"/>
              </a:ext>
            </a:extLst>
          </p:cNvPr>
          <p:cNvPicPr>
            <a:picLocks noGrp="1" noChangeAspect="1"/>
          </p:cNvPicPr>
          <p:nvPr/>
        </p:nvPicPr>
        <p:blipFill rotWithShape="1">
          <a:blip r:embed="rId2"/>
          <a:srcRect l="706"/>
          <a:stretch/>
        </p:blipFill>
        <p:spPr>
          <a:xfrm>
            <a:off x="6299563" y="2785601"/>
            <a:ext cx="4842666" cy="279162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016208A4-4E77-C571-340A-4D7500EBB79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altLang="de-DE">
                <a:solidFill>
                  <a:schemeClr val="bg1">
                    <a:lumMod val="50000"/>
                  </a:schemeClr>
                </a:solidFill>
              </a:rPr>
              <a:t>Epochenwende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12432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4D7B41-3300-2FA7-E761-DB6ADCE609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7727B15-6870-8182-BE28-58C7B7B38EE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538912"/>
            <a:ext cx="4114800" cy="124732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altLang="de-DE" sz="10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TC Overlook" pitchFamily="2" charset="0"/>
                <a:ea typeface="+mn-ea"/>
                <a:cs typeface="+mn-cs"/>
              </a:rPr>
              <a:t>Epochenwende</a:t>
            </a:r>
            <a:endParaRPr kumimoji="0" lang="de-CH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TC Overlook" pitchFamily="2" charset="0"/>
              <a:ea typeface="+mn-ea"/>
              <a:cs typeface="+mn-cs"/>
            </a:endParaRPr>
          </a:p>
        </p:txBody>
      </p:sp>
      <p:sp>
        <p:nvSpPr>
          <p:cNvPr id="3" name="Inhaltsplatzhalter 1">
            <a:extLst>
              <a:ext uri="{FF2B5EF4-FFF2-40B4-BE49-F238E27FC236}">
                <a16:creationId xmlns:a16="http://schemas.microsoft.com/office/drawing/2014/main" id="{41E7BE50-8342-8B76-2F71-C59CE90B632C}"/>
              </a:ext>
            </a:extLst>
          </p:cNvPr>
          <p:cNvSpPr txBox="1">
            <a:spLocks/>
          </p:cNvSpPr>
          <p:nvPr/>
        </p:nvSpPr>
        <p:spPr>
          <a:xfrm>
            <a:off x="763555" y="1761630"/>
            <a:ext cx="10031963" cy="38390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spcAft>
                <a:spcPts val="10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auf eine relativ „junge“ Bevölkerung ausgerichtet</a:t>
            </a:r>
          </a:p>
          <a:p>
            <a:pPr marL="342900" indent="-342900" algn="l">
              <a:spcAft>
                <a:spcPts val="10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kurze, unter Umständen intensive Episoden</a:t>
            </a:r>
          </a:p>
          <a:p>
            <a:pPr marL="342900" indent="-342900" algn="l">
              <a:spcAft>
                <a:spcPts val="10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spitalorientiert, neuerdings vermehrt auch spitalambulant</a:t>
            </a:r>
          </a:p>
          <a:p>
            <a:pPr marL="342900" indent="-342900" algn="l">
              <a:spcAft>
                <a:spcPts val="10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Haltung gegenüber Patientinnen und Patienten:</a:t>
            </a:r>
            <a:b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</a:b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autoritär, paternalistisch</a:t>
            </a:r>
          </a:p>
          <a:p>
            <a:pPr marL="342900" indent="-342900" algn="l">
              <a:spcAft>
                <a:spcPts val="10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Wertesystem: Spitzenmedizin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623013C-80BC-397E-836A-84E6134B8667}"/>
              </a:ext>
            </a:extLst>
          </p:cNvPr>
          <p:cNvSpPr txBox="1"/>
          <p:nvPr/>
        </p:nvSpPr>
        <p:spPr>
          <a:xfrm>
            <a:off x="486930" y="376636"/>
            <a:ext cx="113088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kern="100" dirty="0">
                <a:solidFill>
                  <a:srgbClr val="005495"/>
                </a:solidFill>
                <a:latin typeface="Playfair Display" panose="00000500000000000000" pitchFamily="2" charset="0"/>
                <a:cs typeface="Arial" panose="020B0604020202020204" pitchFamily="34" charset="0"/>
              </a:rPr>
              <a:t>2 Charakteristika der gegenwärtigen Epoche (1945-2025)</a:t>
            </a:r>
          </a:p>
        </p:txBody>
      </p:sp>
      <p:sp>
        <p:nvSpPr>
          <p:cNvPr id="7" name="Wolke 6">
            <a:extLst>
              <a:ext uri="{FF2B5EF4-FFF2-40B4-BE49-F238E27FC236}">
                <a16:creationId xmlns:a16="http://schemas.microsoft.com/office/drawing/2014/main" id="{32250D05-FD10-10C4-F297-CB842BE389CB}"/>
              </a:ext>
            </a:extLst>
          </p:cNvPr>
          <p:cNvSpPr/>
          <p:nvPr/>
        </p:nvSpPr>
        <p:spPr>
          <a:xfrm>
            <a:off x="9658350" y="1417320"/>
            <a:ext cx="1931670" cy="1451610"/>
          </a:xfrm>
          <a:prstGeom prst="cloud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Modell </a:t>
            </a:r>
            <a:br>
              <a:rPr lang="de-DE" dirty="0"/>
            </a:br>
            <a:r>
              <a:rPr lang="de-DE" dirty="0" err="1"/>
              <a:t>Hospitalo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8538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43B873F-69DE-EE46-9896-AB28B0B1F85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538912"/>
            <a:ext cx="4114800" cy="124732"/>
          </a:xfrm>
        </p:spPr>
        <p:txBody>
          <a:bodyPr/>
          <a:lstStyle/>
          <a:p>
            <a:r>
              <a:rPr lang="de-CH" altLang="de-DE">
                <a:solidFill>
                  <a:schemeClr val="bg1">
                    <a:lumMod val="50000"/>
                  </a:schemeClr>
                </a:solidFill>
              </a:rPr>
              <a:t>SWISS GREEN ECONOMY SYMPOSIUM 2025</a:t>
            </a:r>
            <a:endParaRPr lang="de-CH" dirty="0"/>
          </a:p>
        </p:txBody>
      </p:sp>
      <p:sp>
        <p:nvSpPr>
          <p:cNvPr id="3" name="Wolke 2">
            <a:extLst>
              <a:ext uri="{FF2B5EF4-FFF2-40B4-BE49-F238E27FC236}">
                <a16:creationId xmlns:a16="http://schemas.microsoft.com/office/drawing/2014/main" id="{C87368E7-F6A2-C953-BF33-769DA5FE5A09}"/>
              </a:ext>
            </a:extLst>
          </p:cNvPr>
          <p:cNvSpPr/>
          <p:nvPr/>
        </p:nvSpPr>
        <p:spPr>
          <a:xfrm>
            <a:off x="9635490" y="1428750"/>
            <a:ext cx="1931670" cy="1451610"/>
          </a:xfrm>
          <a:prstGeom prst="cloud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Modell </a:t>
            </a:r>
            <a:br>
              <a:rPr lang="de-DE" dirty="0"/>
            </a:br>
            <a:r>
              <a:rPr lang="de-DE" dirty="0"/>
              <a:t>Domizil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A273736-6ED3-3C63-440E-C21FFFE4F4A7}"/>
              </a:ext>
            </a:extLst>
          </p:cNvPr>
          <p:cNvSpPr txBox="1"/>
          <p:nvPr/>
        </p:nvSpPr>
        <p:spPr>
          <a:xfrm>
            <a:off x="486930" y="376636"/>
            <a:ext cx="113088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kern="100" dirty="0">
                <a:solidFill>
                  <a:srgbClr val="005495"/>
                </a:solidFill>
                <a:latin typeface="Playfair Display" panose="00000500000000000000" pitchFamily="2" charset="0"/>
                <a:cs typeface="Arial" panose="020B0604020202020204" pitchFamily="34" charset="0"/>
              </a:rPr>
              <a:t>3 Notwendige Charakteristika der kommenden Epoche (2025 -  )</a:t>
            </a:r>
          </a:p>
        </p:txBody>
      </p:sp>
      <p:sp>
        <p:nvSpPr>
          <p:cNvPr id="9" name="Inhaltsplatzhalter 1">
            <a:extLst>
              <a:ext uri="{FF2B5EF4-FFF2-40B4-BE49-F238E27FC236}">
                <a16:creationId xmlns:a16="http://schemas.microsoft.com/office/drawing/2014/main" id="{CCA6E160-BA10-7CC1-FEC7-08D87379D9F8}"/>
              </a:ext>
            </a:extLst>
          </p:cNvPr>
          <p:cNvSpPr txBox="1">
            <a:spLocks/>
          </p:cNvSpPr>
          <p:nvPr/>
        </p:nvSpPr>
        <p:spPr>
          <a:xfrm>
            <a:off x="763555" y="1761630"/>
            <a:ext cx="10031963" cy="38390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spcAft>
                <a:spcPts val="10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den Erfordernissen der demografischen Alterung entsprechend </a:t>
            </a:r>
          </a:p>
          <a:p>
            <a:pPr marL="342900" indent="-342900" algn="l">
              <a:spcAft>
                <a:spcPts val="10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mehrfach chronisch kranke Menschen</a:t>
            </a:r>
          </a:p>
          <a:p>
            <a:pPr marL="342900" indent="-342900" algn="l">
              <a:spcAft>
                <a:spcPts val="10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Wohnen (mit Dienstleistungen) als Basis für ein neu gegliedertes</a:t>
            </a:r>
            <a:b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</a:b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Gesundheitssystem</a:t>
            </a:r>
          </a:p>
          <a:p>
            <a:pPr marL="342900" indent="-342900" algn="l">
              <a:spcAft>
                <a:spcPts val="10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Haltung gegenüber Klientinnen und Klienten: partnerschaftlich</a:t>
            </a:r>
          </a:p>
          <a:p>
            <a:pPr marL="342900" indent="-342900" algn="l">
              <a:spcAft>
                <a:spcPts val="10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Wertesystem:  360° Wertschätzung        </a:t>
            </a:r>
          </a:p>
        </p:txBody>
      </p:sp>
    </p:spTree>
    <p:extLst>
      <p:ext uri="{BB962C8B-B14F-4D97-AF65-F5344CB8AC3E}">
        <p14:creationId xmlns:p14="http://schemas.microsoft.com/office/powerpoint/2010/main" val="249396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64B43-D51E-C893-BAE5-DE046077E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516BC54-9A23-4882-093E-BD153A2B9EE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538912"/>
            <a:ext cx="4114800" cy="124732"/>
          </a:xfrm>
        </p:spPr>
        <p:txBody>
          <a:bodyPr/>
          <a:lstStyle/>
          <a:p>
            <a:r>
              <a:rPr lang="de-CH" altLang="de-DE">
                <a:solidFill>
                  <a:schemeClr val="bg1">
                    <a:lumMod val="50000"/>
                  </a:schemeClr>
                </a:solidFill>
              </a:rPr>
              <a:t>Epochenwende</a:t>
            </a:r>
            <a:endParaRPr lang="de-CH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4082FD2-81BD-13C5-010D-1DFBE9AD6B42}"/>
              </a:ext>
            </a:extLst>
          </p:cNvPr>
          <p:cNvSpPr txBox="1"/>
          <p:nvPr/>
        </p:nvSpPr>
        <p:spPr>
          <a:xfrm>
            <a:off x="486930" y="376636"/>
            <a:ext cx="1130883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kern="100" dirty="0">
                <a:solidFill>
                  <a:srgbClr val="005495"/>
                </a:solidFill>
                <a:latin typeface="Playfair Display" panose="00000500000000000000" pitchFamily="2" charset="0"/>
                <a:cs typeface="Arial" panose="020B0604020202020204" pitchFamily="34" charset="0"/>
              </a:rPr>
              <a:t>4 </a:t>
            </a:r>
            <a:r>
              <a:rPr lang="de-CH" sz="2800" kern="100" dirty="0">
                <a:solidFill>
                  <a:srgbClr val="005495"/>
                </a:solidFill>
                <a:latin typeface="Playfair Display" panose="00000500000000000000" pitchFamily="2" charset="0"/>
                <a:cs typeface="Arial" panose="020B0604020202020204" pitchFamily="34" charset="0"/>
              </a:rPr>
              <a:t>Neustrukturierung des Gesundheitssystems </a:t>
            </a:r>
          </a:p>
          <a:p>
            <a:r>
              <a:rPr lang="de-CH" sz="2800" kern="100" dirty="0">
                <a:solidFill>
                  <a:srgbClr val="005495"/>
                </a:solidFill>
                <a:latin typeface="Playfair Display" panose="00000500000000000000" pitchFamily="2" charset="0"/>
                <a:cs typeface="Arial" panose="020B0604020202020204" pitchFamily="34" charset="0"/>
              </a:rPr>
              <a:t>   dringend – normal – elektiv</a:t>
            </a:r>
            <a:endParaRPr lang="de-DE" sz="2800" kern="100" dirty="0">
              <a:solidFill>
                <a:srgbClr val="005495"/>
              </a:solidFill>
              <a:latin typeface="Playfair Display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9" name="Inhaltsplatzhalter 1">
            <a:extLst>
              <a:ext uri="{FF2B5EF4-FFF2-40B4-BE49-F238E27FC236}">
                <a16:creationId xmlns:a16="http://schemas.microsoft.com/office/drawing/2014/main" id="{B4AB52B9-3C2F-0E19-8D57-22C7FB676D41}"/>
              </a:ext>
            </a:extLst>
          </p:cNvPr>
          <p:cNvSpPr txBox="1">
            <a:spLocks/>
          </p:cNvSpPr>
          <p:nvPr/>
        </p:nvSpPr>
        <p:spPr>
          <a:xfrm>
            <a:off x="763555" y="1590215"/>
            <a:ext cx="10031963" cy="38390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Aft>
                <a:spcPts val="1500"/>
              </a:spcAft>
              <a:buClr>
                <a:schemeClr val="accent1">
                  <a:lumMod val="75000"/>
                </a:schemeClr>
              </a:buClr>
              <a:tabLst>
                <a:tab pos="928688" algn="l"/>
              </a:tabLst>
            </a:pPr>
            <a:r>
              <a:rPr lang="de-CH" sz="1800" b="1" dirty="0">
                <a:solidFill>
                  <a:schemeClr val="bg1"/>
                </a:solidFill>
                <a:highlight>
                  <a:srgbClr val="005495"/>
                </a:highlight>
                <a:latin typeface="Abadi" panose="020B0604020104020204" pitchFamily="34" charset="0"/>
              </a:rPr>
              <a:t>Stufe 1: 	Basis: Wohnen (wenn nötig mit Dienstleistungen)    </a:t>
            </a:r>
            <a:br>
              <a:rPr lang="de-CH" sz="1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005495"/>
                </a:highlight>
                <a:latin typeface="Abadi" panose="020B0604020104020204" pitchFamily="34" charset="0"/>
              </a:rPr>
            </a:br>
            <a:r>
              <a:rPr lang="de-CH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              - Selbstsorge, Familie, Angehörige, Peers</a:t>
            </a:r>
            <a:br>
              <a:rPr lang="de-CH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</a:br>
            <a:r>
              <a:rPr lang="de-CH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	- Smart Home, Wohnumgebung, Nachbarschaftsbeziehungen</a:t>
            </a:r>
            <a:br>
              <a:rPr lang="de-CH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</a:br>
            <a:r>
              <a:rPr lang="de-CH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	- Externe Dienstleister: </a:t>
            </a:r>
            <a:r>
              <a:rPr lang="de-CH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Abadi" panose="020B0604020104020204" pitchFamily="34" charset="0"/>
              </a:rPr>
              <a:t>Hauswirtschaft + Betreuung </a:t>
            </a:r>
            <a:r>
              <a:rPr lang="de-CH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und Pflege </a:t>
            </a:r>
            <a:r>
              <a:rPr lang="de-CH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Abadi" panose="020B0604020104020204" pitchFamily="34" charset="0"/>
              </a:rPr>
              <a:t>(Spitex)</a:t>
            </a:r>
            <a:br>
              <a:rPr lang="de-CH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Abadi" panose="020B0604020104020204" pitchFamily="34" charset="0"/>
              </a:rPr>
            </a:br>
            <a:r>
              <a:rPr lang="de-CH" sz="1800" b="1" dirty="0">
                <a:solidFill>
                  <a:schemeClr val="bg1"/>
                </a:solidFill>
                <a:highlight>
                  <a:srgbClr val="005495"/>
                </a:highlight>
                <a:latin typeface="Abadi" panose="020B0604020104020204" pitchFamily="34" charset="0"/>
              </a:rPr>
              <a:t>Stufe 2a:	Primärversorgung </a:t>
            </a:r>
            <a:r>
              <a:rPr lang="de-CH" sz="18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de-CH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(niederschwelliger Zugang)</a:t>
            </a:r>
            <a:br>
              <a:rPr lang="de-CH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</a:br>
            <a:r>
              <a:rPr lang="de-CH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	Hausärztinnen (</a:t>
            </a:r>
            <a:r>
              <a:rPr lang="de-CH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Abadi" panose="020B0604020104020204" pitchFamily="34" charset="0"/>
              </a:rPr>
              <a:t>Allgemeine</a:t>
            </a:r>
            <a:r>
              <a:rPr lang="de-CH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 Medizin), Kinderärztinnen, </a:t>
            </a:r>
            <a:r>
              <a:rPr lang="de-CH" sz="18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badi" panose="020B0604020104020204" pitchFamily="34" charset="0"/>
              </a:rPr>
              <a:t>Advanced</a:t>
            </a:r>
            <a:r>
              <a:rPr lang="de-CH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Abadi" panose="020B0604020104020204" pitchFamily="34" charset="0"/>
              </a:rPr>
              <a:t> Practice</a:t>
            </a:r>
            <a:br>
              <a:rPr lang="de-CH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Abadi" panose="020B0604020104020204" pitchFamily="34" charset="0"/>
              </a:rPr>
            </a:br>
            <a:r>
              <a:rPr lang="de-CH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Abadi" panose="020B0604020104020204" pitchFamily="34" charset="0"/>
              </a:rPr>
              <a:t>	</a:t>
            </a:r>
            <a:r>
              <a:rPr lang="de-CH" sz="18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badi" panose="020B0604020104020204" pitchFamily="34" charset="0"/>
              </a:rPr>
              <a:t>Nurses</a:t>
            </a:r>
            <a:r>
              <a:rPr lang="de-CH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Abadi" panose="020B0604020104020204" pitchFamily="34" charset="0"/>
              </a:rPr>
              <a:t> (APN)</a:t>
            </a:r>
            <a:br>
              <a:rPr lang="de-CH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</a:br>
            <a:r>
              <a:rPr lang="de-CH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	Apotheken, Drogerien, Podologinnen, Physiotherapeutinnen, Augenoptiker</a:t>
            </a:r>
            <a:br>
              <a:rPr lang="de-CH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</a:br>
            <a:r>
              <a:rPr lang="de-CH" sz="1800" b="1" dirty="0">
                <a:solidFill>
                  <a:schemeClr val="bg1"/>
                </a:solidFill>
                <a:highlight>
                  <a:srgbClr val="005495"/>
                </a:highlight>
                <a:latin typeface="Abadi" panose="020B0604020104020204" pitchFamily="34" charset="0"/>
              </a:rPr>
              <a:t>Stufe 2b:	Rettung: </a:t>
            </a:r>
            <a:r>
              <a:rPr lang="de-CH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de-CH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Abadi" panose="020B0604020104020204" pitchFamily="34" charset="0"/>
              </a:rPr>
              <a:t>First Responder, </a:t>
            </a:r>
            <a:r>
              <a:rPr lang="de-CH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Rettungsdienste</a:t>
            </a:r>
            <a:br>
              <a:rPr lang="de-CH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</a:br>
            <a:r>
              <a:rPr lang="de-CH" sz="1800" b="1" dirty="0">
                <a:solidFill>
                  <a:schemeClr val="bg1"/>
                </a:solidFill>
                <a:highlight>
                  <a:srgbClr val="005495"/>
                </a:highlight>
                <a:latin typeface="Abadi" panose="020B0604020104020204" pitchFamily="34" charset="0"/>
              </a:rPr>
              <a:t>Stufe 2c:	Telemedizin: </a:t>
            </a:r>
            <a:r>
              <a:rPr lang="de-CH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 First </a:t>
            </a:r>
            <a:r>
              <a:rPr lang="de-CH" sz="1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line</a:t>
            </a:r>
            <a:r>
              <a:rPr lang="de-CH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, Backup, Monitoring, Remote Support</a:t>
            </a:r>
            <a:br>
              <a:rPr lang="de-CH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</a:br>
            <a:r>
              <a:rPr lang="de-CH" sz="1800" b="1" dirty="0">
                <a:solidFill>
                  <a:schemeClr val="bg1"/>
                </a:solidFill>
                <a:highlight>
                  <a:srgbClr val="005495"/>
                </a:highlight>
                <a:latin typeface="Abadi" panose="020B0604020104020204" pitchFamily="34" charset="0"/>
              </a:rPr>
              <a:t>Stufe 3:	Gesundheitszentren </a:t>
            </a:r>
            <a:r>
              <a:rPr lang="de-CH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 (ehemals Kleinspitäler), Ambulatorien</a:t>
            </a:r>
            <a:br>
              <a:rPr lang="de-CH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</a:br>
            <a:r>
              <a:rPr lang="de-CH" sz="18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Stufe 4:	Regionale Spitalzentren  </a:t>
            </a:r>
            <a:br>
              <a:rPr lang="de-CH" sz="1800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</a:br>
            <a:r>
              <a:rPr lang="de-CH" sz="18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Stufe 5:	Spezialisierte und hochspezialisierte Versorgung</a:t>
            </a:r>
            <a:endParaRPr lang="de-DE" sz="1800" b="1" dirty="0">
              <a:solidFill>
                <a:schemeClr val="accent1">
                  <a:lumMod val="75000"/>
                </a:schemeClr>
              </a:solidFill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778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651698-D9EA-CC0D-F810-F6E581154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AB58EE6-87EC-D4DA-C0F1-A3429F3C63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538912"/>
            <a:ext cx="4114800" cy="124732"/>
          </a:xfrm>
        </p:spPr>
        <p:txBody>
          <a:bodyPr/>
          <a:lstStyle/>
          <a:p>
            <a:r>
              <a:rPr lang="de-CH" altLang="de-DE">
                <a:solidFill>
                  <a:schemeClr val="bg1">
                    <a:lumMod val="50000"/>
                  </a:schemeClr>
                </a:solidFill>
              </a:rPr>
              <a:t>SWISS GREEN ECONOMY SYMPOSIUM 2025</a:t>
            </a:r>
            <a:endParaRPr lang="de-CH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597F484-B048-6970-1BC2-DFBF30708635}"/>
              </a:ext>
            </a:extLst>
          </p:cNvPr>
          <p:cNvSpPr txBox="1"/>
          <p:nvPr/>
        </p:nvSpPr>
        <p:spPr>
          <a:xfrm>
            <a:off x="486930" y="376636"/>
            <a:ext cx="113088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kern="100" dirty="0">
                <a:solidFill>
                  <a:srgbClr val="005495"/>
                </a:solidFill>
                <a:latin typeface="Playfair Display" panose="00000500000000000000" pitchFamily="2" charset="0"/>
                <a:cs typeface="Arial" panose="020B0604020202020204" pitchFamily="34" charset="0"/>
              </a:rPr>
              <a:t>5 </a:t>
            </a:r>
            <a:r>
              <a:rPr lang="de-CH" sz="2800" kern="100" dirty="0">
                <a:solidFill>
                  <a:srgbClr val="005495"/>
                </a:solidFill>
                <a:latin typeface="Playfair Display" panose="00000500000000000000" pitchFamily="2" charset="0"/>
                <a:cs typeface="Arial" panose="020B0604020202020204" pitchFamily="34" charset="0"/>
              </a:rPr>
              <a:t>Prioritäre Massnahmen</a:t>
            </a:r>
            <a:endParaRPr lang="de-DE" sz="2800" kern="100" dirty="0">
              <a:solidFill>
                <a:srgbClr val="005495"/>
              </a:solidFill>
              <a:latin typeface="Playfair Display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56F59B7C-BB88-2D2C-2423-DED4B37D8404}"/>
              </a:ext>
            </a:extLst>
          </p:cNvPr>
          <p:cNvSpPr txBox="1">
            <a:spLocks/>
          </p:cNvSpPr>
          <p:nvPr/>
        </p:nvSpPr>
        <p:spPr>
          <a:xfrm>
            <a:off x="763555" y="1393371"/>
            <a:ext cx="10031963" cy="420732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Aft>
                <a:spcPts val="1000"/>
              </a:spcAft>
              <a:buClr>
                <a:schemeClr val="accent1">
                  <a:lumMod val="75000"/>
                </a:schemeClr>
              </a:buClr>
              <a:tabLst>
                <a:tab pos="487363" algn="l"/>
                <a:tab pos="704850" algn="l"/>
              </a:tabLst>
            </a:pPr>
            <a:r>
              <a:rPr lang="de-DE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5.1 Produktionsstruktur       </a:t>
            </a:r>
            <a:br>
              <a:rPr lang="de-DE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</a:br>
            <a:r>
              <a:rPr lang="de-DE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	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-	„Praxen anstatt Betten“</a:t>
            </a:r>
            <a:b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</a:b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	-	Spitalbaumoratorium: „Die Spitäler sind gebaut“</a:t>
            </a:r>
          </a:p>
          <a:p>
            <a:pPr algn="l">
              <a:spcAft>
                <a:spcPts val="1000"/>
              </a:spcAft>
              <a:buClr>
                <a:schemeClr val="accent1">
                  <a:lumMod val="75000"/>
                </a:schemeClr>
              </a:buClr>
              <a:tabLst>
                <a:tab pos="487363" algn="l"/>
                <a:tab pos="704850" algn="l"/>
              </a:tabLst>
            </a:pPr>
            <a:r>
              <a:rPr lang="de-DE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5.2 Finanzen</a:t>
            </a:r>
            <a:b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</a:b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	-	EFAS+: Verlagerung des Akutversorgungs-Mitteleinsatzes zu Gunsten der</a:t>
            </a:r>
            <a:b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</a:b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        	Ergänzungsleistungen: Kaufkraft für Wohnen mit Dienstleistungen</a:t>
            </a:r>
          </a:p>
          <a:p>
            <a:pPr algn="l">
              <a:spcAft>
                <a:spcPts val="1000"/>
              </a:spcAft>
              <a:tabLst>
                <a:tab pos="487363" algn="l"/>
                <a:tab pos="704850" algn="l"/>
              </a:tabLst>
            </a:pPr>
            <a:r>
              <a:rPr lang="de-DE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5.3 Bildungsbereich</a:t>
            </a:r>
            <a:b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</a:b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	-	(Betagten-) Betreuerinnen / First Responder </a:t>
            </a:r>
            <a:b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</a:b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 	-	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Advanced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 Practice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Nurses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 (APN) / Ärztin für Allgemeine Medizin</a:t>
            </a:r>
          </a:p>
          <a:p>
            <a:pPr algn="l">
              <a:spcAft>
                <a:spcPts val="1000"/>
              </a:spcAft>
              <a:tabLst>
                <a:tab pos="487363" algn="l"/>
                <a:tab pos="704850" algn="l"/>
              </a:tabLst>
            </a:pPr>
            <a:r>
              <a:rPr lang="de-DE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5.4 Interprofessionelle und überbetriebliche Zusammenarbeit</a:t>
            </a:r>
            <a:b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</a:b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     - 	Insbesondere Hauswirtschaft + Betreuung (Ankerfunktion) mit Spitex + </a:t>
            </a:r>
            <a:b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</a:b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     		weiteren Leistungserbringern</a:t>
            </a:r>
          </a:p>
        </p:txBody>
      </p:sp>
    </p:spTree>
    <p:extLst>
      <p:ext uri="{BB962C8B-B14F-4D97-AF65-F5344CB8AC3E}">
        <p14:creationId xmlns:p14="http://schemas.microsoft.com/office/powerpoint/2010/main" val="2785114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E0727A-AD51-E735-BC6D-627A47424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E3F58D7-F681-E59B-FC04-13A09BCE986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538912"/>
            <a:ext cx="4114800" cy="124732"/>
          </a:xfrm>
        </p:spPr>
        <p:txBody>
          <a:bodyPr/>
          <a:lstStyle/>
          <a:p>
            <a:r>
              <a:rPr lang="de-CH" altLang="de-DE">
                <a:solidFill>
                  <a:schemeClr val="bg1">
                    <a:lumMod val="50000"/>
                  </a:schemeClr>
                </a:solidFill>
              </a:rPr>
              <a:t>Epochenwende</a:t>
            </a:r>
            <a:endParaRPr lang="de-CH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B4F0428-C430-3563-9F39-66F1160A28D7}"/>
              </a:ext>
            </a:extLst>
          </p:cNvPr>
          <p:cNvSpPr txBox="1"/>
          <p:nvPr/>
        </p:nvSpPr>
        <p:spPr>
          <a:xfrm>
            <a:off x="486930" y="376636"/>
            <a:ext cx="113088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kern="100" dirty="0">
                <a:solidFill>
                  <a:srgbClr val="005495"/>
                </a:solidFill>
                <a:latin typeface="Playfair Display" panose="00000500000000000000" pitchFamily="2" charset="0"/>
                <a:cs typeface="Arial" panose="020B0604020202020204" pitchFamily="34" charset="0"/>
              </a:rPr>
              <a:t>5 </a:t>
            </a:r>
            <a:r>
              <a:rPr lang="de-CH" sz="2800" kern="100" dirty="0">
                <a:solidFill>
                  <a:srgbClr val="005495"/>
                </a:solidFill>
                <a:latin typeface="Playfair Display" panose="00000500000000000000" pitchFamily="2" charset="0"/>
                <a:cs typeface="Arial" panose="020B0604020202020204" pitchFamily="34" charset="0"/>
              </a:rPr>
              <a:t>Prioritäre Massnahmen</a:t>
            </a:r>
            <a:endParaRPr lang="de-DE" sz="2800" kern="100" dirty="0">
              <a:solidFill>
                <a:srgbClr val="005495"/>
              </a:solidFill>
              <a:latin typeface="Playfair Display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102AEF58-77B3-6CEB-ED9B-BDA4D819C591}"/>
              </a:ext>
            </a:extLst>
          </p:cNvPr>
          <p:cNvSpPr txBox="1">
            <a:spLocks/>
          </p:cNvSpPr>
          <p:nvPr/>
        </p:nvSpPr>
        <p:spPr>
          <a:xfrm>
            <a:off x="763555" y="1393371"/>
            <a:ext cx="10031963" cy="66402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Aft>
                <a:spcPts val="1000"/>
              </a:spcAft>
              <a:buClr>
                <a:schemeClr val="accent1">
                  <a:lumMod val="75000"/>
                </a:schemeClr>
              </a:buClr>
              <a:tabLst>
                <a:tab pos="487363" algn="l"/>
                <a:tab pos="704850" algn="l"/>
              </a:tabLst>
            </a:pPr>
            <a:r>
              <a:rPr lang="de-DE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5.5	Stärkung der Stellung der Patienten </a:t>
            </a:r>
            <a:br>
              <a:rPr lang="de-DE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</a:br>
            <a:r>
              <a:rPr lang="de-DE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	und ihren Angehörigen</a:t>
            </a:r>
            <a:endParaRPr lang="de-DE" dirty="0">
              <a:solidFill>
                <a:schemeClr val="tx1">
                  <a:lumMod val="75000"/>
                  <a:lumOff val="25000"/>
                </a:schemeClr>
              </a:solidFill>
              <a:latin typeface="Abadi" panose="020B0604020104020204" pitchFamily="34" charset="0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2CF0B4D6-277C-DF4E-A161-E6494DAB23C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373690" y="1725385"/>
            <a:ext cx="5726684" cy="414206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354615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ACF7575741E4543841902F260087627" ma:contentTypeVersion="10" ma:contentTypeDescription="Ein neues Dokument erstellen." ma:contentTypeScope="" ma:versionID="797e75bc09c340262c1582e5b2dd5096">
  <xsd:schema xmlns:xsd="http://www.w3.org/2001/XMLSchema" xmlns:xs="http://www.w3.org/2001/XMLSchema" xmlns:p="http://schemas.microsoft.com/office/2006/metadata/properties" xmlns:ns2="2f3a02fd-d7f6-4880-adb9-9cb9d2456f52" xmlns:ns3="22ca30ce-da06-41ac-8457-f975e17003e1" targetNamespace="http://schemas.microsoft.com/office/2006/metadata/properties" ma:root="true" ma:fieldsID="648444c5b84f0f32932766a86dc294de" ns2:_="" ns3:_="">
    <xsd:import namespace="2f3a02fd-d7f6-4880-adb9-9cb9d2456f52"/>
    <xsd:import namespace="22ca30ce-da06-41ac-8457-f975e17003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3a02fd-d7f6-4880-adb9-9cb9d2456f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c6f5691c-391e-489c-b5a7-429661cca1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ca30ce-da06-41ac-8457-f975e17003e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3cde2b8-890d-4fa5-92a1-596818c45880}" ma:internalName="TaxCatchAll" ma:showField="CatchAllData" ma:web="22ca30ce-da06-41ac-8457-f975e17003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f3a02fd-d7f6-4880-adb9-9cb9d2456f52">
      <Terms xmlns="http://schemas.microsoft.com/office/infopath/2007/PartnerControls"/>
    </lcf76f155ced4ddcb4097134ff3c332f>
    <TaxCatchAll xmlns="22ca30ce-da06-41ac-8457-f975e17003e1" xsi:nil="true"/>
  </documentManagement>
</p:properties>
</file>

<file path=customXml/itemProps1.xml><?xml version="1.0" encoding="utf-8"?>
<ds:datastoreItem xmlns:ds="http://schemas.openxmlformats.org/officeDocument/2006/customXml" ds:itemID="{FFA0615F-F67D-4CBC-98A6-6F69FD83253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3704C9D-BD17-4FCA-98EF-D1576AD93B08}"/>
</file>

<file path=customXml/itemProps3.xml><?xml version="1.0" encoding="utf-8"?>
<ds:datastoreItem xmlns:ds="http://schemas.openxmlformats.org/officeDocument/2006/customXml" ds:itemID="{B1CDC3D9-590C-40A6-B96F-F91A6622DC8F}">
  <ds:schemaRefs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ec662348-4856-494e-aac9-45fb6ed5bf4b"/>
    <ds:schemaRef ds:uri="http://schemas.microsoft.com/office/infopath/2007/PartnerControls"/>
    <ds:schemaRef ds:uri="http://schemas.openxmlformats.org/package/2006/metadata/core-properties"/>
    <ds:schemaRef ds:uri="afcb0f45-8eb2-4547-aaa2-adda9d09934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423</Words>
  <Application>Microsoft Macintosh PowerPoint</Application>
  <PresentationFormat>Breitbild</PresentationFormat>
  <Paragraphs>47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6" baseType="lpstr">
      <vt:lpstr>Abadi</vt:lpstr>
      <vt:lpstr>Arial</vt:lpstr>
      <vt:lpstr>ATC Overlook</vt:lpstr>
      <vt:lpstr>Calibri</vt:lpstr>
      <vt:lpstr>Calibri Light</vt:lpstr>
      <vt:lpstr>Century Gothic</vt:lpstr>
      <vt:lpstr>Playfair Display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isa fröhlin</dc:creator>
  <cp:lastModifiedBy>isa fröhlin</cp:lastModifiedBy>
  <cp:revision>31</cp:revision>
  <cp:lastPrinted>2024-04-21T17:10:50Z</cp:lastPrinted>
  <dcterms:created xsi:type="dcterms:W3CDTF">2022-11-16T09:47:03Z</dcterms:created>
  <dcterms:modified xsi:type="dcterms:W3CDTF">2025-09-02T15:06:57Z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0x010100FACF7575741E4543841902F260087627</vt:lpwstr>
  </property>
  <property fmtid="{D5CDD505-2E9C-101B-9397-08002B2CF9AE}" pid="3" name="MediaServiceImageTags">
    <vt:lpwstr/>
  </property>
</Properties>
</file>